
<file path=[Content_Types].xml><?xml version="1.0" encoding="utf-8"?>
<Types xmlns="http://schemas.openxmlformats.org/package/2006/content-types">
  <Default Extension="jpeg" ContentType="image/jpe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8280400" cy="6121400"/>
  <p:notesSz cx="6858000" cy="9144000"/>
  <p:defaultTextStyle>
    <a:lvl1pPr defTabSz="746084">
      <a:defRPr sz="1500">
        <a:latin typeface="Calibri"/>
        <a:ea typeface="Calibri"/>
        <a:cs typeface="Calibri"/>
        <a:sym typeface="Calibri"/>
      </a:defRPr>
    </a:lvl1pPr>
    <a:lvl2pPr indent="373042" defTabSz="746084">
      <a:defRPr sz="1500">
        <a:latin typeface="Calibri"/>
        <a:ea typeface="Calibri"/>
        <a:cs typeface="Calibri"/>
        <a:sym typeface="Calibri"/>
      </a:defRPr>
    </a:lvl2pPr>
    <a:lvl3pPr indent="746084" defTabSz="746084">
      <a:defRPr sz="1500">
        <a:latin typeface="Calibri"/>
        <a:ea typeface="Calibri"/>
        <a:cs typeface="Calibri"/>
        <a:sym typeface="Calibri"/>
      </a:defRPr>
    </a:lvl3pPr>
    <a:lvl4pPr indent="1119125" defTabSz="746084">
      <a:defRPr sz="1500">
        <a:latin typeface="Calibri"/>
        <a:ea typeface="Calibri"/>
        <a:cs typeface="Calibri"/>
        <a:sym typeface="Calibri"/>
      </a:defRPr>
    </a:lvl4pPr>
    <a:lvl5pPr indent="1492168" defTabSz="746084">
      <a:defRPr sz="1500">
        <a:latin typeface="Calibri"/>
        <a:ea typeface="Calibri"/>
        <a:cs typeface="Calibri"/>
        <a:sym typeface="Calibri"/>
      </a:defRPr>
    </a:lvl5pPr>
    <a:lvl6pPr indent="1865209" defTabSz="746084">
      <a:defRPr sz="1500">
        <a:latin typeface="Calibri"/>
        <a:ea typeface="Calibri"/>
        <a:cs typeface="Calibri"/>
        <a:sym typeface="Calibri"/>
      </a:defRPr>
    </a:lvl6pPr>
    <a:lvl7pPr indent="2238251" defTabSz="746084">
      <a:defRPr sz="1500">
        <a:latin typeface="Calibri"/>
        <a:ea typeface="Calibri"/>
        <a:cs typeface="Calibri"/>
        <a:sym typeface="Calibri"/>
      </a:defRPr>
    </a:lvl7pPr>
    <a:lvl8pPr indent="2611295" defTabSz="746084">
      <a:defRPr sz="1500">
        <a:latin typeface="Calibri"/>
        <a:ea typeface="Calibri"/>
        <a:cs typeface="Calibri"/>
        <a:sym typeface="Calibri"/>
      </a:defRPr>
    </a:lvl8pPr>
    <a:lvl9pPr indent="2984336" defTabSz="746084">
      <a:defRPr sz="1500"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4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2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3648154" y="3653825"/>
            <a:ext cx="4572268" cy="23847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21029" y="2067953"/>
            <a:ext cx="7345685" cy="138438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21030" y="3452331"/>
            <a:ext cx="7345685" cy="266906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73042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746084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119125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492168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88888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88888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88888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88888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888888"/>
                </a:solidFill>
              </a:rPr>
              <a:t>Уровень текста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xfrm>
            <a:off x="6131526" y="574903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13" name="Shape 13"/>
          <p:cNvSpPr/>
          <p:nvPr/>
        </p:nvSpPr>
        <p:spPr>
          <a:xfrm>
            <a:off x="330373" y="544615"/>
            <a:ext cx="2026317" cy="32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>
            <a:spAutoFit/>
          </a:bodyPr>
          <a:lstStyle/>
          <a:p>
            <a:pPr lvl="0">
              <a:lnSpc>
                <a:spcPts val="2000"/>
              </a:lnSpc>
              <a:spcBef>
                <a:spcPts val="300"/>
              </a:spcBef>
              <a:defRPr sz="1800"/>
            </a:pPr>
            <a:r>
              <a:rPr sz="1600">
                <a:solidFill>
                  <a:srgbClr val="EB028B"/>
                </a:solidFill>
                <a:latin typeface="Arial"/>
                <a:ea typeface="Arial"/>
                <a:cs typeface="Arial"/>
                <a:sym typeface="Arial"/>
              </a:rPr>
              <a:t>27-28 февраля</a:t>
            </a:r>
          </a:p>
        </p:txBody>
      </p:sp>
      <p:pic>
        <p:nvPicPr>
          <p:cNvPr id="14" name="image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228431" y="15798"/>
            <a:ext cx="1738284" cy="17281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/>
          <p:nvPr/>
        </p:nvSpPr>
        <p:spPr>
          <a:xfrm>
            <a:off x="313684" y="252877"/>
            <a:ext cx="6202781" cy="29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 anchor="ctr">
            <a:spAutoFit/>
          </a:bodyPr>
          <a:lstStyle>
            <a:lvl1pPr defTabSz="914400">
              <a:defRPr sz="1600"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808080"/>
                </a:solidFill>
              </a:rPr>
              <a:t>Международная конференция «Ягоды России 2020»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323775" y="3143515"/>
            <a:ext cx="7800863" cy="1958481"/>
          </a:xfrm>
          <a:prstGeom prst="rect">
            <a:avLst/>
          </a:prstGeom>
        </p:spPr>
        <p:txBody>
          <a:bodyPr anchor="b"/>
          <a:lstStyle>
            <a:lvl1pPr algn="l">
              <a:defRPr sz="1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323775" y="5150520"/>
            <a:ext cx="7800863" cy="97088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100"/>
            </a:lvl1pPr>
            <a:lvl2pPr marL="0" indent="373042">
              <a:spcBef>
                <a:spcPts val="200"/>
              </a:spcBef>
              <a:buSzTx/>
              <a:buFontTx/>
              <a:buNone/>
              <a:defRPr sz="1100"/>
            </a:lvl2pPr>
            <a:lvl3pPr marL="0" indent="746084">
              <a:spcBef>
                <a:spcPts val="200"/>
              </a:spcBef>
              <a:buSzTx/>
              <a:buFontTx/>
              <a:buNone/>
              <a:defRPr sz="1100"/>
            </a:lvl3pPr>
            <a:lvl4pPr marL="0" indent="1119125">
              <a:spcBef>
                <a:spcPts val="200"/>
              </a:spcBef>
              <a:buSzTx/>
              <a:buFontTx/>
              <a:buNone/>
              <a:defRPr sz="1100"/>
            </a:lvl4pPr>
            <a:lvl5pPr marL="0" indent="1492168">
              <a:spcBef>
                <a:spcPts val="200"/>
              </a:spcBef>
              <a:buSzTx/>
              <a:buFontTx/>
              <a:buNone/>
              <a:defRPr sz="11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100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346556" y="804126"/>
            <a:ext cx="6783994" cy="80509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15667" y="1609217"/>
            <a:ext cx="7714883" cy="451218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67791" y="3933568"/>
            <a:ext cx="7632849" cy="2187832"/>
          </a:xfrm>
          <a:prstGeom prst="rect">
            <a:avLst/>
          </a:prstGeom>
        </p:spPr>
        <p:txBody>
          <a:bodyPr anchor="t"/>
          <a:lstStyle>
            <a:lvl1pPr algn="l">
              <a:defRPr sz="3300" b="1" cap="all"/>
            </a:lvl1pPr>
          </a:lstStyle>
          <a:p>
            <a:pPr lvl="0">
              <a:defRPr sz="1800" b="0" cap="none">
                <a:solidFill>
                  <a:srgbClr val="000000"/>
                </a:solidFill>
              </a:defRPr>
            </a:pPr>
            <a:r>
              <a:rPr sz="3300" b="1" cap="all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467791" y="1064161"/>
            <a:ext cx="7632849" cy="286940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solidFill>
                  <a:srgbClr val="888888"/>
                </a:solidFill>
              </a:defRPr>
            </a:lvl1pPr>
            <a:lvl2pPr marL="0" indent="373042">
              <a:spcBef>
                <a:spcPts val="300"/>
              </a:spcBef>
              <a:buSzTx/>
              <a:buFontTx/>
              <a:buNone/>
              <a:defRPr sz="1600">
                <a:solidFill>
                  <a:srgbClr val="888888"/>
                </a:solidFill>
              </a:defRPr>
            </a:lvl2pPr>
            <a:lvl3pPr marL="0" indent="746084">
              <a:spcBef>
                <a:spcPts val="300"/>
              </a:spcBef>
              <a:buSzTx/>
              <a:buFontTx/>
              <a:buNone/>
              <a:defRPr sz="1600">
                <a:solidFill>
                  <a:srgbClr val="888888"/>
                </a:solidFill>
              </a:defRPr>
            </a:lvl3pPr>
            <a:lvl4pPr marL="0" indent="1119125">
              <a:spcBef>
                <a:spcPts val="300"/>
              </a:spcBef>
              <a:buSzTx/>
              <a:buFontTx/>
              <a:buNone/>
              <a:defRPr sz="1600">
                <a:solidFill>
                  <a:srgbClr val="888888"/>
                </a:solidFill>
              </a:defRPr>
            </a:lvl4pPr>
            <a:lvl5pPr marL="0" indent="1492168">
              <a:spcBef>
                <a:spcPts val="300"/>
              </a:spcBef>
              <a:buSzTx/>
              <a:buFontTx/>
              <a:buNone/>
              <a:defRPr sz="16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88888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88888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88888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88888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88888"/>
                </a:solidFill>
              </a:rP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344911" y="536647"/>
            <a:ext cx="6783993" cy="89168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309108" y="1428334"/>
            <a:ext cx="3831092" cy="46930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44911" y="616750"/>
            <a:ext cx="6783993" cy="73148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414022" y="1348231"/>
            <a:ext cx="3798185" cy="59304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/>
            </a:lvl1pPr>
            <a:lvl2pPr marL="0" indent="373042">
              <a:spcBef>
                <a:spcPts val="400"/>
              </a:spcBef>
              <a:buSzTx/>
              <a:buFontTx/>
              <a:buNone/>
              <a:defRPr sz="2000" b="1"/>
            </a:lvl2pPr>
            <a:lvl3pPr marL="0" indent="746084">
              <a:spcBef>
                <a:spcPts val="400"/>
              </a:spcBef>
              <a:buSzTx/>
              <a:buFontTx/>
              <a:buNone/>
              <a:defRPr sz="2000" b="1"/>
            </a:lvl3pPr>
            <a:lvl4pPr marL="0" indent="1119125">
              <a:spcBef>
                <a:spcPts val="400"/>
              </a:spcBef>
              <a:buSzTx/>
              <a:buFontTx/>
              <a:buNone/>
              <a:defRPr sz="2000" b="1"/>
            </a:lvl4pPr>
            <a:lvl5pPr marL="0" indent="1492168">
              <a:spcBef>
                <a:spcPts val="400"/>
              </a:spcBef>
              <a:buSzTx/>
              <a:buFontTx/>
              <a:buNone/>
              <a:defRPr sz="2000" b="1"/>
            </a:lvl5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344911" y="536655"/>
            <a:ext cx="6783993" cy="89167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39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5269507" y="4682180"/>
            <a:ext cx="1302692" cy="98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image5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6453221" y="4686937"/>
            <a:ext cx="1302693" cy="98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image6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209920" y="4709233"/>
            <a:ext cx="1302692" cy="98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7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3026205" y="4686937"/>
            <a:ext cx="1302693" cy="98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age8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1740971" y="4682180"/>
            <a:ext cx="1302692" cy="986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age9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539799" y="4686937"/>
            <a:ext cx="1302693" cy="98669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467793" y="3772596"/>
            <a:ext cx="7646638" cy="2348804"/>
          </a:xfrm>
          <a:prstGeom prst="rect">
            <a:avLst/>
          </a:prstGeo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67793" y="1189037"/>
            <a:ext cx="5544616" cy="258356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373042">
              <a:buSzTx/>
              <a:buFontTx/>
              <a:buNone/>
            </a:lvl2pPr>
            <a:lvl3pPr marL="0" indent="746084">
              <a:buSzTx/>
              <a:buFontTx/>
              <a:buNone/>
            </a:lvl3pPr>
            <a:lvl4pPr marL="0" indent="1119125">
              <a:buSzTx/>
              <a:buFontTx/>
              <a:buNone/>
            </a:lvl4pPr>
            <a:lvl5pPr marL="0" indent="1492169">
              <a:buSzTx/>
              <a:buFont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411758" y="0"/>
            <a:ext cx="2724194" cy="1826723"/>
          </a:xfrm>
          <a:prstGeom prst="rect">
            <a:avLst/>
          </a:prstGeom>
        </p:spPr>
        <p:txBody>
          <a:bodyPr anchor="b"/>
          <a:lstStyle>
            <a:lvl1pPr algn="l">
              <a:defRPr sz="1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600" b="1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3237406" y="1164058"/>
            <a:ext cx="4863234" cy="495734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600"/>
            </a:lvl1pPr>
            <a:lvl2pPr marL="636605" indent="-263563">
              <a:spcBef>
                <a:spcPts val="600"/>
              </a:spcBef>
              <a:defRPr sz="2600"/>
            </a:lvl2pPr>
            <a:lvl3pPr marL="988562" indent="-242478">
              <a:spcBef>
                <a:spcPts val="600"/>
              </a:spcBef>
              <a:defRPr sz="2600"/>
            </a:lvl3pPr>
            <a:lvl4pPr marL="1422223" indent="-303098">
              <a:spcBef>
                <a:spcPts val="600"/>
              </a:spcBef>
              <a:defRPr sz="2600"/>
            </a:lvl4pPr>
            <a:lvl5pPr marL="1795268" indent="-303098">
              <a:spcBef>
                <a:spcPts val="600"/>
              </a:spcBef>
              <a:defRPr sz="26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xfrm>
            <a:off x="5934288" y="5731512"/>
            <a:ext cx="1932095" cy="2101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13"/>
          <a:stretch>
            <a:fillRect/>
          </a:stretch>
        </p:blipFill>
        <p:spPr>
          <a:xfrm>
            <a:off x="313684" y="36363"/>
            <a:ext cx="1018204" cy="101229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/>
        </p:nvSpPr>
        <p:spPr>
          <a:xfrm>
            <a:off x="6658232" y="317980"/>
            <a:ext cx="1470674" cy="31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>
            <a:spAutoFit/>
          </a:bodyPr>
          <a:lstStyle/>
          <a:p>
            <a:pPr lvl="0" algn="r">
              <a:lnSpc>
                <a:spcPts val="2000"/>
              </a:lnSpc>
              <a:spcBef>
                <a:spcPts val="200"/>
              </a:spcBef>
              <a:defRPr sz="1800"/>
            </a:pPr>
            <a:r>
              <a:rPr sz="1200">
                <a:solidFill>
                  <a:srgbClr val="EB028B"/>
                </a:solidFill>
                <a:latin typeface="Arial"/>
                <a:ea typeface="Arial"/>
                <a:cs typeface="Arial"/>
                <a:sym typeface="Arial"/>
              </a:rPr>
              <a:t>27-28 февраля</a:t>
            </a:r>
          </a:p>
        </p:txBody>
      </p:sp>
      <p:sp>
        <p:nvSpPr>
          <p:cNvPr id="4" name="Shape 4"/>
          <p:cNvSpPr/>
          <p:nvPr/>
        </p:nvSpPr>
        <p:spPr>
          <a:xfrm>
            <a:off x="3869845" y="120878"/>
            <a:ext cx="4294258" cy="247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 anchor="ctr">
            <a:spAutoFit/>
          </a:bodyPr>
          <a:lstStyle>
            <a:lvl1pPr algn="r" defTabSz="914400">
              <a:defRPr sz="1200" b="1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1200" b="1">
                <a:solidFill>
                  <a:srgbClr val="003399"/>
                </a:solidFill>
              </a:rPr>
              <a:t>Международная конференция «Ягоды России 2020»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331887" y="589467"/>
            <a:ext cx="6797018" cy="838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808080"/>
                </a:solidFill>
              </a:rP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693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Уровень текста 5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6226833" y="5731512"/>
            <a:ext cx="1932095" cy="210150"/>
          </a:xfrm>
          <a:prstGeom prst="rect">
            <a:avLst/>
          </a:prstGeom>
          <a:ln w="12700">
            <a:miter lim="400000"/>
          </a:ln>
        </p:spPr>
        <p:txBody>
          <a:bodyPr lIns="37301" tIns="37301" rIns="37301" bIns="37301" anchor="ctr">
            <a:spAutoFit/>
          </a:bodyPr>
          <a:lstStyle>
            <a:lvl1pPr algn="r">
              <a:defRPr sz="10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1pPr>
      <a:lvl2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2pPr>
      <a:lvl3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3pPr>
      <a:lvl4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4pPr>
      <a:lvl5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5pPr>
      <a:lvl6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6pPr>
      <a:lvl7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7pPr>
      <a:lvl8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8pPr>
      <a:lvl9pPr algn="ctr" defTabSz="746084">
        <a:defRPr sz="2600">
          <a:solidFill>
            <a:srgbClr val="808080"/>
          </a:solidFill>
          <a:latin typeface="Arial"/>
          <a:ea typeface="Arial"/>
          <a:cs typeface="Arial"/>
          <a:sym typeface="Arial"/>
        </a:defRPr>
      </a:lvl9pPr>
    </p:titleStyle>
    <p:bodyStyle>
      <a:lvl1pPr marL="279781" indent="-279781" defTabSz="746084">
        <a:spcBef>
          <a:spcPts val="500"/>
        </a:spcBef>
        <a:buSzPct val="100000"/>
        <a:buFont typeface="Arial"/>
        <a:buChar char="•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1pPr>
      <a:lvl2pPr marL="641166" indent="-268124" defTabSz="746084">
        <a:spcBef>
          <a:spcPts val="500"/>
        </a:spcBef>
        <a:buSzPct val="100000"/>
        <a:buFont typeface="Arial"/>
        <a:buChar char="–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2pPr>
      <a:lvl3pPr marL="1014209" indent="-268125" defTabSz="746084">
        <a:spcBef>
          <a:spcPts val="500"/>
        </a:spcBef>
        <a:buSzPct val="100000"/>
        <a:buFont typeface="Arial"/>
        <a:buChar char="•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3pPr>
      <a:lvl4pPr marL="1405125" indent="-286000" defTabSz="746084">
        <a:spcBef>
          <a:spcPts val="500"/>
        </a:spcBef>
        <a:buSzPct val="100000"/>
        <a:buFont typeface="Arial"/>
        <a:buChar char="–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4pPr>
      <a:lvl5pPr marL="1778170" indent="-286000" defTabSz="746084">
        <a:spcBef>
          <a:spcPts val="500"/>
        </a:spcBef>
        <a:buSzPct val="100000"/>
        <a:buFont typeface="Arial"/>
        <a:buChar char="»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5pPr>
      <a:lvl6pPr marL="2133334" indent="-268125" defTabSz="746084">
        <a:spcBef>
          <a:spcPts val="500"/>
        </a:spcBef>
        <a:buSzPct val="100000"/>
        <a:buFont typeface="Arial"/>
        <a:buChar char="•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6pPr>
      <a:lvl7pPr marL="2506376" indent="-268125" defTabSz="746084">
        <a:spcBef>
          <a:spcPts val="500"/>
        </a:spcBef>
        <a:buSzPct val="100000"/>
        <a:buFont typeface="Arial"/>
        <a:buChar char="•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7pPr>
      <a:lvl8pPr marL="2879417" indent="-268125" defTabSz="746084">
        <a:spcBef>
          <a:spcPts val="500"/>
        </a:spcBef>
        <a:buSzPct val="100000"/>
        <a:buFont typeface="Arial"/>
        <a:buChar char="•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8pPr>
      <a:lvl9pPr marL="3252460" indent="-268125" defTabSz="746084">
        <a:spcBef>
          <a:spcPts val="500"/>
        </a:spcBef>
        <a:buSzPct val="100000"/>
        <a:buFont typeface="Arial"/>
        <a:buChar char="•"/>
        <a:defRPr sz="2300">
          <a:solidFill>
            <a:srgbClr val="5F5F5F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373042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746084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119125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492168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1865209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238251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2611295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2984336" algn="r" defTabSz="746084">
        <a:defRPr sz="1000" b="1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621029" y="901602"/>
            <a:ext cx="7345685" cy="2514608"/>
          </a:xfrm>
          <a:prstGeom prst="rect">
            <a:avLst/>
          </a:prstGeom>
        </p:spPr>
        <p:txBody>
          <a:bodyPr/>
          <a:lstStyle/>
          <a:p>
            <a:pPr lvl="0" algn="ctr" defTabSz="641633">
              <a:defRPr sz="1800">
                <a:solidFill>
                  <a:srgbClr val="000000"/>
                </a:solidFill>
              </a:defRPr>
            </a:pPr>
            <a:r>
              <a:rPr sz="4300" b="1">
                <a:solidFill>
                  <a:srgbClr val="9A0D31"/>
                </a:solidFill>
              </a:rPr>
              <a:t>Защита ягодных </a:t>
            </a:r>
            <a:r>
              <a:rPr sz="4300" b="1">
                <a:solidFill>
                  <a:srgbClr val="9A0D26"/>
                </a:solidFill>
              </a:rPr>
              <a:t>насаждений</a:t>
            </a:r>
            <a:r>
              <a:rPr sz="4300" b="1">
                <a:solidFill>
                  <a:srgbClr val="9A0D31"/>
                </a:solidFill>
              </a:rPr>
              <a:t> с помощью специальных конструкций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621029" y="3452331"/>
            <a:ext cx="7345686" cy="1490029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i="1">
                <a:solidFill>
                  <a:srgbClr val="009051"/>
                </a:solidFill>
              </a:rPr>
              <a:t>Agrinova II srl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i="1">
                <a:solidFill>
                  <a:srgbClr val="009051"/>
                </a:solidFill>
              </a:rPr>
              <a:t>Andres Munoz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i="1">
                <a:solidFill>
                  <a:srgbClr val="009051"/>
                </a:solidFill>
              </a:rPr>
              <a:t>Ponomarenko Katerina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6131526" y="5586078"/>
            <a:ext cx="1932095" cy="2101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</a:t>
            </a:fld>
            <a:endParaRPr sz="10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40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FF40FF"/>
                </a:solidFill>
              </a:rPr>
              <a:t>КОНСТРУКЦИЯ ТУННЕЛЯ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9193"/>
                </a:solidFill>
              </a:rPr>
              <a:t>АРОЧНЫЙ МЕТАЛЛИЧЕСКИЙ КАРКАС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9193"/>
                </a:solidFill>
              </a:rPr>
              <a:t>ПЛЕНКА ИЗ ПОЛИЭТИЛЕНА НИЗКОЙ ПЛОТНОСТИ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9193"/>
                </a:solidFill>
              </a:rPr>
              <a:t>КРЕПЕЖИ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009193"/>
                </a:solidFill>
              </a:rPr>
              <a:t>ДОПОЛНИТЕЛЬНОЕ ОБОРУДОВАНИЕ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>
              <a:solidFill>
                <a:srgbClr val="009193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 u="sng">
                <a:solidFill>
                  <a:srgbClr val="942193"/>
                </a:solidFill>
              </a:rPr>
              <a:t>СТОИМОСТЬ: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 u="sng">
                <a:solidFill>
                  <a:srgbClr val="942193"/>
                </a:solidFill>
              </a:rPr>
              <a:t>30 - 50 - 100 000 EURO / ГА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1000" b="1">
                <a:solidFill>
                  <a:srgbClr val="888888"/>
                </a:solidFill>
              </a:rPr>
              <a:t>10</a:t>
            </a:fld>
            <a:endParaRPr sz="1000" b="1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942193"/>
                </a:solidFill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</a:defRPr>
            </a:pPr>
            <a:r>
              <a:rPr sz="2600" b="1" u="sng">
                <a:solidFill>
                  <a:srgbClr val="942193"/>
                </a:solidFill>
              </a:rPr>
              <a:t>ШПАЛЕРНЫЕ КОНСТРУКЦИИ</a:t>
            </a:r>
          </a:p>
        </p:txBody>
      </p:sp>
      <p:sp>
        <p:nvSpPr>
          <p:cNvPr id="101" name="Shape 101"/>
          <p:cNvSpPr>
            <a:spLocks noGrp="1"/>
          </p:cNvSpPr>
          <p:nvPr>
            <p:ph type="body" idx="1"/>
          </p:nvPr>
        </p:nvSpPr>
        <p:spPr>
          <a:xfrm>
            <a:off x="152024" y="1491834"/>
            <a:ext cx="7976352" cy="469306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СТОЛБЫ ИЗ БЕТОНА;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КОЛПАКИ И КЛИПСЫ ИЗ ПЛАСТИКА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ПРОТИВОДОЖДЕВОЕ ПОЛОТНО ИЗ ПОЛИЭТИЛЕНА ВЫСОКОЙ ПЛОТНОСТИ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ДОПОЛНИТЕЛЬНОЕ ЗАТЕНЕНИЕ И ПРОТИВОГРАДОВАЯ ЗАЩИТА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942193"/>
                </a:solidFill>
              </a:rPr>
              <a:t>СТОИМОСТЬ - 30 - 40 000 EURO / ГА</a:t>
            </a:r>
          </a:p>
        </p:txBody>
      </p:sp>
      <p:sp>
        <p:nvSpPr>
          <p:cNvPr id="102" name="Shape 102"/>
          <p:cNvSpPr>
            <a:spLocks noGrp="1"/>
          </p:cNvSpPr>
          <p:nvPr>
            <p:ph type="sldNum" sz="quarter" idx="2"/>
          </p:nvPr>
        </p:nvSpPr>
        <p:spPr>
          <a:xfrm>
            <a:off x="5934288" y="5515612"/>
            <a:ext cx="1932095" cy="2101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11</a:t>
            </a:fld>
            <a:endParaRPr sz="10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12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05" name="c1829cf7-30ad-4fdc-8048-500ba8108559.jpeg"/>
          <p:cNvPicPr/>
          <p:nvPr/>
        </p:nvPicPr>
        <p:blipFill>
          <a:blip r:embed="rId2"/>
          <a:stretch>
            <a:fillRect/>
          </a:stretch>
        </p:blipFill>
        <p:spPr>
          <a:xfrm>
            <a:off x="4437711" y="735406"/>
            <a:ext cx="3158527" cy="518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7613f128-081a-4461-b349-f5dd45b71668.jpeg"/>
          <p:cNvPicPr/>
          <p:nvPr/>
        </p:nvPicPr>
        <p:blipFill>
          <a:blip r:embed="rId3"/>
          <a:stretch>
            <a:fillRect/>
          </a:stretch>
        </p:blipFill>
        <p:spPr>
          <a:xfrm>
            <a:off x="1150418" y="739553"/>
            <a:ext cx="3158526" cy="51749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13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09" name="PHOTO-2020-02-27-14-23-301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68546" y="1101744"/>
            <a:ext cx="3639801" cy="4853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HOTO-2020-02-27-14-23-3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01670" y="1092567"/>
            <a:ext cx="3639801" cy="4853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14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13" name="PHOTO-2020-01-23-22-30-42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16116" y="1027491"/>
            <a:ext cx="3619722" cy="4826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HOTO-2020-01-23-22-31-0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07114" y="1027491"/>
            <a:ext cx="3619721" cy="48262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15</a:t>
            </a:fld>
            <a:endParaRPr sz="1000">
              <a:solidFill>
                <a:srgbClr val="888888"/>
              </a:solidFill>
            </a:endParaRPr>
          </a:p>
        </p:txBody>
      </p:sp>
      <p:sp>
        <p:nvSpPr>
          <p:cNvPr id="117" name="Shape 117"/>
          <p:cNvSpPr/>
          <p:nvPr/>
        </p:nvSpPr>
        <p:spPr>
          <a:xfrm>
            <a:off x="3349135" y="2848307"/>
            <a:ext cx="1582131" cy="424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marL="279781" indent="-279781">
              <a:spcBef>
                <a:spcPts val="500"/>
              </a:spcBef>
              <a:buSzPct val="100000"/>
              <a:buFont typeface="Arial"/>
              <a:buChar char="•"/>
              <a:defRPr sz="23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5F5F5F"/>
                </a:solidFill>
              </a:rPr>
              <a:t>Туннели </a:t>
            </a:r>
          </a:p>
        </p:txBody>
      </p:sp>
      <p:pic>
        <p:nvPicPr>
          <p:cNvPr id="118" name="VIDEO-2020-02-27-12-22-00-139.m4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0192" y="1362464"/>
            <a:ext cx="5260016" cy="41300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78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1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16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21" name="VIDEO-2020-02-27-14-21-54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468" y="1201792"/>
            <a:ext cx="7683464" cy="422590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17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25" name="PHOTO-2020-02-27-12-16-38-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27883" y="807372"/>
            <a:ext cx="6326464" cy="4744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18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28" name="PHOTO-2020-01-23-03-18-03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26255" y="790850"/>
            <a:ext cx="3826183" cy="5101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HOTO-2020-01-23-03-18-0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205676" y="790850"/>
            <a:ext cx="3826182" cy="5101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19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134" name="VIDEO-2020-02-27-12-20-33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388" y="1463064"/>
            <a:ext cx="5505024" cy="43224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0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1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2</a:t>
            </a:fld>
            <a:endParaRPr sz="1000">
              <a:solidFill>
                <a:srgbClr val="888888"/>
              </a:solidFill>
            </a:endParaRPr>
          </a:p>
        </p:txBody>
      </p:sp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1518803" y="1062037"/>
            <a:ext cx="5544617" cy="2583560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FF2F92"/>
                </a:solidFill>
              </a:rPr>
              <a:t>FRUTTI PICCOLI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FF2F92"/>
                </a:solidFill>
              </a:rPr>
              <a:t>-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3800" b="1">
                <a:solidFill>
                  <a:srgbClr val="FF2F92"/>
                </a:solidFill>
              </a:rPr>
              <a:t>ATTENZIONE GRANDE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1">
                <a:solidFill>
                  <a:srgbClr val="FF2F92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3200" b="1" i="1">
                <a:solidFill>
                  <a:srgbClr val="FF2F92"/>
                </a:solidFill>
              </a:rPr>
              <a:t>БЛАГОДАРИМ ЗА ВНИМАНИЕ!</a:t>
            </a:r>
          </a:p>
        </p:txBody>
      </p:sp>
      <p:sp>
        <p:nvSpPr>
          <p:cNvPr id="137" name="Shape 1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8F00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300" i="1">
                <a:solidFill>
                  <a:srgbClr val="008F00"/>
                </a:solidFill>
              </a:rPr>
              <a:t>Agrinova srl</a:t>
            </a:r>
          </a:p>
        </p:txBody>
      </p:sp>
      <p:sp>
        <p:nvSpPr>
          <p:cNvPr id="138" name="Shape 1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20</a:t>
            </a:fld>
            <a:endParaRPr sz="10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609724" y="589467"/>
            <a:ext cx="7519181" cy="838867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FF2F92"/>
                </a:solidFill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</a:defRPr>
            </a:pPr>
            <a:r>
              <a:rPr sz="2600" b="1" u="sng">
                <a:solidFill>
                  <a:srgbClr val="FF2F92"/>
                </a:solidFill>
              </a:rPr>
              <a:t>!ВНИМАНИЕ!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388622" y="1364834"/>
            <a:ext cx="7714882" cy="4693066"/>
          </a:xfrm>
          <a:prstGeom prst="rect">
            <a:avLst/>
          </a:prstGeom>
        </p:spPr>
        <p:txBody>
          <a:bodyPr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КЛИМАТ И ПОЧВА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ПИТАНИЕ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СБОР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9193"/>
              </a:solidFill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300" b="1">
                <a:solidFill>
                  <a:srgbClr val="009193"/>
                </a:solidFill>
              </a:rPr>
              <a:t>ХРАНЕНИЕ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endParaRPr sz="2300" b="1">
              <a:solidFill>
                <a:srgbClr val="00FDFF"/>
              </a:solidFill>
            </a:endParaRPr>
          </a:p>
          <a:p>
            <a:pPr marL="279781" lvl="0" indent="-279781" algn="ctr">
              <a:defRPr sz="1800">
                <a:solidFill>
                  <a:srgbClr val="000000"/>
                </a:solidFill>
              </a:defRPr>
            </a:pPr>
            <a:r>
              <a:rPr sz="5000" b="1">
                <a:solidFill>
                  <a:srgbClr val="FF2F92"/>
                </a:solidFill>
              </a:rPr>
              <a:t>ЗАЩИТА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fld id="{86CB4B4D-7CA3-9044-876B-883B54F8677D}" type="slidenum">
              <a:rPr sz="1000" b="1">
                <a:solidFill>
                  <a:srgbClr val="888888"/>
                </a:solidFill>
              </a:rPr>
              <a:t>3</a:t>
            </a:fld>
            <a:endParaRPr sz="1000" b="1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009193"/>
                </a:solidFill>
              </a:defRPr>
            </a:lvl1pPr>
          </a:lstStyle>
          <a:p>
            <a:pPr lvl="0">
              <a:defRPr sz="1800" b="0" u="none">
                <a:solidFill>
                  <a:srgbClr val="000000"/>
                </a:solidFill>
              </a:defRPr>
            </a:pPr>
            <a:r>
              <a:rPr sz="2600" b="1" u="sng">
                <a:solidFill>
                  <a:srgbClr val="009193"/>
                </a:solidFill>
              </a:rPr>
              <a:t>ВИДЫ ЗАЩИТНЫХ СТРУКТУР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414022" y="1348231"/>
            <a:ext cx="7709736" cy="4554407"/>
          </a:xfrm>
          <a:prstGeom prst="rect">
            <a:avLst/>
          </a:prstGeom>
        </p:spPr>
        <p:txBody>
          <a:bodyPr/>
          <a:lstStyle/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4000" b="1" u="sng">
                <a:solidFill>
                  <a:srgbClr val="FF2F92"/>
                </a:solidFill>
              </a:rPr>
              <a:t>ТУННЕЛИ</a:t>
            </a:r>
          </a:p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6000" b="1">
                <a:solidFill>
                  <a:srgbClr val="FF2F92"/>
                </a:solidFill>
              </a:rPr>
              <a:t>/</a:t>
            </a:r>
          </a:p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6000" b="1" u="sng">
                <a:solidFill>
                  <a:srgbClr val="FF2F92"/>
                </a:solidFill>
              </a:rPr>
              <a:t>ШПАЛЕРНЫЕ КОНСТРУКЦИИ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4</a:t>
            </a:fld>
            <a:endParaRPr sz="10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xfrm>
            <a:off x="1344911" y="536655"/>
            <a:ext cx="6783993" cy="5413964"/>
          </a:xfrm>
          <a:prstGeom prst="rect">
            <a:avLst/>
          </a:prstGeom>
        </p:spPr>
        <p:txBody>
          <a:bodyPr/>
          <a:lstStyle/>
          <a:p>
            <a:pPr lvl="0" defTabSz="738624">
              <a:defRPr sz="1800">
                <a:solidFill>
                  <a:srgbClr val="000000"/>
                </a:solidFill>
              </a:defRPr>
            </a:pPr>
            <a:r>
              <a:rPr sz="2574" b="1" u="sng">
                <a:solidFill>
                  <a:srgbClr val="009193"/>
                </a:solidFill>
              </a:rPr>
              <a:t>ЗАЩИТНЫЕ ФУНКЦИИ КОНСТРУКЦИЙ:</a:t>
            </a: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endParaRPr sz="2574">
              <a:solidFill>
                <a:srgbClr val="808080"/>
              </a:solidFill>
            </a:endParaRP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r>
              <a:rPr sz="2574" b="1">
                <a:solidFill>
                  <a:srgbClr val="FF40FF"/>
                </a:solidFill>
              </a:rPr>
              <a:t>1. ПРОТИВ </a:t>
            </a:r>
            <a:r>
              <a:rPr sz="2574" b="1">
                <a:solidFill>
                  <a:srgbClr val="009193"/>
                </a:solidFill>
              </a:rPr>
              <a:t>ВЛАГИ</a:t>
            </a:r>
            <a:r>
              <a:rPr sz="2574" b="1">
                <a:solidFill>
                  <a:srgbClr val="FF40FF"/>
                </a:solidFill>
              </a:rPr>
              <a:t> (ДОЖДЬ, РОСА, ТУМАН) - ДЛЯ СБОРА И ХРАНЕНИЯ;</a:t>
            </a: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endParaRPr sz="2574" b="1">
              <a:solidFill>
                <a:srgbClr val="808080"/>
              </a:solidFill>
            </a:endParaRP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r>
              <a:rPr sz="2574" b="1">
                <a:solidFill>
                  <a:srgbClr val="FF40FF"/>
                </a:solidFill>
              </a:rPr>
              <a:t>2. ПРОТИВ МЕХАНИЧЕСКОГО ВОЗДЕЙСТВИЯ - </a:t>
            </a:r>
            <a:r>
              <a:rPr sz="2574" b="1">
                <a:solidFill>
                  <a:srgbClr val="009193"/>
                </a:solidFill>
              </a:rPr>
              <a:t>ПТИЦЫ, ВЕТЕР</a:t>
            </a:r>
            <a:endParaRPr sz="2574" b="1">
              <a:solidFill>
                <a:srgbClr val="005493"/>
              </a:solidFill>
            </a:endParaRP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endParaRPr sz="2574" b="1">
              <a:solidFill>
                <a:srgbClr val="808080"/>
              </a:solidFill>
            </a:endParaRP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r>
              <a:rPr sz="2574" b="1">
                <a:solidFill>
                  <a:srgbClr val="FF40FF"/>
                </a:solidFill>
              </a:rPr>
              <a:t>3. ПРОТИВ </a:t>
            </a:r>
            <a:r>
              <a:rPr sz="2574" b="1">
                <a:solidFill>
                  <a:srgbClr val="009193"/>
                </a:solidFill>
              </a:rPr>
              <a:t>ЗАМОРОЗКОВ</a:t>
            </a:r>
            <a:r>
              <a:rPr sz="2574" b="1">
                <a:solidFill>
                  <a:srgbClr val="FF40FF"/>
                </a:solidFill>
              </a:rPr>
              <a:t> ВЕСНОЙ</a:t>
            </a: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endParaRPr sz="2574" b="1">
              <a:solidFill>
                <a:srgbClr val="808080"/>
              </a:solidFill>
            </a:endParaRP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r>
              <a:rPr sz="2574" b="1">
                <a:solidFill>
                  <a:srgbClr val="FF40FF"/>
                </a:solidFill>
              </a:rPr>
              <a:t>4. ПРОТИВ </a:t>
            </a:r>
            <a:r>
              <a:rPr sz="2574" b="1">
                <a:solidFill>
                  <a:srgbClr val="009193"/>
                </a:solidFill>
              </a:rPr>
              <a:t>ОЖОГОВ</a:t>
            </a:r>
            <a:r>
              <a:rPr sz="2574" b="1">
                <a:solidFill>
                  <a:srgbClr val="FF40FF"/>
                </a:solidFill>
              </a:rPr>
              <a:t> ЛЕТОМ</a:t>
            </a: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endParaRPr sz="2574" b="1">
              <a:solidFill>
                <a:srgbClr val="FF40FF"/>
              </a:solidFill>
            </a:endParaRPr>
          </a:p>
          <a:p>
            <a:pPr lvl="0" defTabSz="738624">
              <a:defRPr sz="1800">
                <a:solidFill>
                  <a:srgbClr val="000000"/>
                </a:solidFill>
              </a:defRPr>
            </a:pPr>
            <a:r>
              <a:rPr sz="2574" b="1">
                <a:solidFill>
                  <a:srgbClr val="FF40FF"/>
                </a:solidFill>
              </a:rPr>
              <a:t>5. ОТСРОЧКА ПЕРИОДА </a:t>
            </a:r>
            <a:r>
              <a:rPr sz="2574" b="1">
                <a:solidFill>
                  <a:srgbClr val="009193"/>
                </a:solidFill>
              </a:rPr>
              <a:t>ПЛОДОНОШЕНИЯ</a:t>
            </a:r>
            <a:r>
              <a:rPr sz="2574" b="1">
                <a:solidFill>
                  <a:srgbClr val="FF40FF"/>
                </a:solidFill>
              </a:rPr>
              <a:t> 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5</a:t>
            </a:fld>
            <a:endParaRPr sz="10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6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82" name="туннели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443647" y="1275241"/>
            <a:ext cx="7393106" cy="41586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331887" y="653225"/>
            <a:ext cx="6797018" cy="711352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b="1">
                <a:solidFill>
                  <a:srgbClr val="FF2F92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FF2F92"/>
                </a:solidFill>
              </a:rPr>
              <a:t>ТУННЕЛИ 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2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6226833" y="5568558"/>
            <a:ext cx="1932095" cy="2101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b="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7</a:t>
            </a:fld>
            <a:endParaRPr sz="1000">
              <a:solidFill>
                <a:srgbClr val="888888"/>
              </a:solidFill>
            </a:endParaRPr>
          </a:p>
        </p:txBody>
      </p:sp>
      <p:sp>
        <p:nvSpPr>
          <p:cNvPr id="87" name="Shape 87"/>
          <p:cNvSpPr/>
          <p:nvPr/>
        </p:nvSpPr>
        <p:spPr>
          <a:xfrm>
            <a:off x="178860" y="5712850"/>
            <a:ext cx="2200744" cy="22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7301" tIns="37301" rIns="37301" bIns="37301">
            <a:spAutoFit/>
          </a:bodyPr>
          <a:lstStyle>
            <a:lvl1pPr>
              <a:lnSpc>
                <a:spcPts val="1200"/>
              </a:lnSpc>
              <a:defRPr sz="1000">
                <a:solidFill>
                  <a:srgbClr val="80808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808080"/>
                </a:solidFill>
              </a:rPr>
              <a:t>Название презентации</a:t>
            </a:r>
          </a:p>
        </p:txBody>
      </p:sp>
      <p:pic>
        <p:nvPicPr>
          <p:cNvPr id="88" name="PHOTO-2020-02-27-12-16-3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13373" y="1508761"/>
            <a:ext cx="7516180" cy="2253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8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91" name="PHOTO-2020-02-27-12-16-3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367598" y="669158"/>
            <a:ext cx="6695034" cy="5021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000">
                <a:solidFill>
                  <a:srgbClr val="888888"/>
                </a:solidFill>
              </a:rPr>
              <a:t>9</a:t>
            </a:fld>
            <a:endParaRPr sz="1000">
              <a:solidFill>
                <a:srgbClr val="888888"/>
              </a:solidFill>
            </a:endParaRPr>
          </a:p>
        </p:txBody>
      </p:sp>
      <p:pic>
        <p:nvPicPr>
          <p:cNvPr id="94" name="туннели малина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30235" y="1159403"/>
            <a:ext cx="7376408" cy="4149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46084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46084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746084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746084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5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Произвольный</PresentationFormat>
  <Paragraphs>79</Paragraphs>
  <Slides>20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Helvetica Neue</vt:lpstr>
      <vt:lpstr>Arial</vt:lpstr>
      <vt:lpstr>Calibri</vt:lpstr>
      <vt:lpstr>Default</vt:lpstr>
      <vt:lpstr>Защита ягодных насаждений с помощью специальных конструкций</vt:lpstr>
      <vt:lpstr>Презентация PowerPoint</vt:lpstr>
      <vt:lpstr>!ВНИМАНИЕ!</vt:lpstr>
      <vt:lpstr>ВИДЫ ЗАЩИТНЫХ СТРУКТУР</vt:lpstr>
      <vt:lpstr>ЗАЩИТНЫЕ ФУНКЦИИ КОНСТРУКЦИЙ:  1. ПРОТИВ ВЛАГИ (ДОЖДЬ, РОСА, ТУМАН) - ДЛЯ СБОРА И ХРАНЕНИЯ;  2. ПРОТИВ МЕХАНИЧЕСКОГО ВОЗДЕЙСТВИЯ - ПТИЦЫ, ВЕТЕР  3. ПРОТИВ ЗАМОРОЗКОВ ВЕСНОЙ  4. ПРОТИВ ОЖОГОВ ЛЕТОМ  5. ОТСРОЧКА ПЕРИОДА ПЛОДОНОШЕНИЯ </vt:lpstr>
      <vt:lpstr>Презентация PowerPoint</vt:lpstr>
      <vt:lpstr>ТУННЕЛИ </vt:lpstr>
      <vt:lpstr>Презентация PowerPoint</vt:lpstr>
      <vt:lpstr>Презентация PowerPoint</vt:lpstr>
      <vt:lpstr>КОНСТРУКЦИЯ ТУННЕЛЯ</vt:lpstr>
      <vt:lpstr>ШПАЛЕРНЫЕ КОНСТРУКЦИИ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ягодных насаждений с помощью специальных конструкций</dc:title>
  <cp:lastModifiedBy>User</cp:lastModifiedBy>
  <cp:revision>1</cp:revision>
  <dcterms:modified xsi:type="dcterms:W3CDTF">2020-02-27T15:28:59Z</dcterms:modified>
</cp:coreProperties>
</file>